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48B"/>
    <a:srgbClr val="DC567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EBF24E-0C55-AAC4-FF8E-D7077DE03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B220004-7188-4D94-0729-AF894DE672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7531D7-91D8-1A64-0674-C9866EAEA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0D4-C2A5-426D-A111-4B1A75CC3E07}" type="datetimeFigureOut">
              <a:rPr lang="cs-CZ" smtClean="0"/>
              <a:t>27.11.2025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D74F4F-DAD9-BEDC-8544-75DCD15F5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3A91585-0FDF-19B4-EBEB-96FF8D559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3CB1-B611-4CB1-A366-846EE58B45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6207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963663-DE38-2570-900A-132421158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5E3DC18-CE76-17F1-70C9-73971C452E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013BC8-5AAB-D436-62BE-A4F006272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0D4-C2A5-426D-A111-4B1A75CC3E07}" type="datetimeFigureOut">
              <a:rPr lang="cs-CZ" smtClean="0"/>
              <a:t>27.11.2025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94DAB18-04D8-3FE8-17C6-D70E840A4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7BAC1B-085A-3035-D380-0B2D3198C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3CB1-B611-4CB1-A366-846EE58B45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0252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AE96453-4658-5061-849D-C930E96CF5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C19F6E1-7095-CCA6-949C-E865AAB9D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907531-C39E-9743-6EDB-76CF24444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0D4-C2A5-426D-A111-4B1A75CC3E07}" type="datetimeFigureOut">
              <a:rPr lang="cs-CZ" smtClean="0"/>
              <a:t>27.11.2025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1BBCA4-6634-031E-0C92-E91E2546D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001D2A-CB1D-4A8B-B57B-E296B676C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3CB1-B611-4CB1-A366-846EE58B45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5155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74E9D9-5E57-BDFD-EC23-A2093553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1D8391-7991-0487-E64D-AC6DBCC44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F4333A-8849-DD87-C4B0-F18A64735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0D4-C2A5-426D-A111-4B1A75CC3E07}" type="datetimeFigureOut">
              <a:rPr lang="cs-CZ" smtClean="0"/>
              <a:t>27.11.2025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0217FB-04C7-6EF5-10FD-5ACBC2880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3912B3-C7C2-79CC-2D61-2C9B8B6DF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3CB1-B611-4CB1-A366-846EE58B45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2126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4B7BD5-8553-E500-DB0A-14E6BC3D8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E242340-71FD-344D-8AD0-8D36858DB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69C89D8-F44E-0787-A4EA-2BF4BD479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0D4-C2A5-426D-A111-4B1A75CC3E07}" type="datetimeFigureOut">
              <a:rPr lang="cs-CZ" smtClean="0"/>
              <a:t>27.11.2025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6F58F9-D4A3-E803-1392-4D8830AC8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8EDAB9-CD88-DF70-D044-9DD336942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3CB1-B611-4CB1-A366-846EE58B45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5417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8324D0-F799-C85C-C5DA-F1BA7E07F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CCF182-CBE9-928E-545A-9DEA38846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411A9F9-6A02-AE9E-02DA-8AC9BB4A6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8F02ED0-C60C-20E5-34AD-8D7F7AECF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0D4-C2A5-426D-A111-4B1A75CC3E07}" type="datetimeFigureOut">
              <a:rPr lang="cs-CZ" smtClean="0"/>
              <a:t>27.11.2025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15A8CC-B044-4433-7FDA-11740BB53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8613AF-A64C-F823-C7C9-2DEF2C5C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3CB1-B611-4CB1-A366-846EE58B45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304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AC56FA-1ADC-4619-D703-684BF75D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5661947-4B10-A332-2D22-23EDFB8B3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C830693-3522-51BB-F853-DB84E081D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625AD1D-AED1-18DD-2C29-01DC561DD2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43C3CAA-C456-231B-D47A-8A75AB431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7A946F1-9C08-A596-F73B-9EB0C18A5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0D4-C2A5-426D-A111-4B1A75CC3E07}" type="datetimeFigureOut">
              <a:rPr lang="cs-CZ" smtClean="0"/>
              <a:t>27.11.2025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604133C-0723-106D-C6A2-540317118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D91A1BF-0834-925A-E6FB-F128387C8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3CB1-B611-4CB1-A366-846EE58B45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501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028B7B-7AAB-689F-313B-48A4AD7A4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60EECBB-36FF-830D-64F4-8CBF833F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0D4-C2A5-426D-A111-4B1A75CC3E07}" type="datetimeFigureOut">
              <a:rPr lang="cs-CZ" smtClean="0"/>
              <a:t>27.11.2025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6B4D226-2E2A-4947-112A-5CED50D64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F156210-CBC5-1C74-DE87-A6F0BBAB6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3CB1-B611-4CB1-A366-846EE58B45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7022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CC004F5-C832-B67C-7A54-808A7C4C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0D4-C2A5-426D-A111-4B1A75CC3E07}" type="datetimeFigureOut">
              <a:rPr lang="cs-CZ" smtClean="0"/>
              <a:t>27.11.2025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39F6F54-CBD6-00B7-7145-F78571684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EAB0850-1596-108B-6010-F2AF5FE5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3CB1-B611-4CB1-A366-846EE58B45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4343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AA58A9-A90B-199B-F80D-329305439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810CEA-0501-3C1E-50F5-0EEF97F46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B8F3003-1682-9749-AC34-F1DB1407A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21BF040-50BB-47A4-E2AB-D3A4C0D40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0D4-C2A5-426D-A111-4B1A75CC3E07}" type="datetimeFigureOut">
              <a:rPr lang="cs-CZ" smtClean="0"/>
              <a:t>27.11.2025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BD181DF-603F-23BE-9A5C-71B57A34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8C7E2DA-5BC6-7E9A-17E0-AFE3320BB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3CB1-B611-4CB1-A366-846EE58B45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8198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B3A896-D717-63CC-0046-D13A7F59D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D4B09D4-BCE3-CA43-507B-D57449C7D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2758717-F38F-A866-1DB6-F1F9FFEAF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8913158-2BD6-C46E-E721-93A6D9A4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0D4-C2A5-426D-A111-4B1A75CC3E07}" type="datetimeFigureOut">
              <a:rPr lang="cs-CZ" smtClean="0"/>
              <a:t>27.11.2025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1FA7FEE-6CCF-BFA4-30D3-A1794F644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F8F58EE-0FA2-1194-2247-4F10C9DB3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3CB1-B611-4CB1-A366-846EE58B45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5996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F411176-B9CF-A4B4-3517-D7C806D00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87EA9BF-A0B3-B0E4-A4B4-885CE13B3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62ACBA-4320-9213-0A35-3D444FD2D3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60F0D4-C2A5-426D-A111-4B1A75CC3E07}" type="datetimeFigureOut">
              <a:rPr lang="cs-CZ" smtClean="0"/>
              <a:t>27.11.2025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7BCC52-712D-02A4-2B73-27ED603A26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E72035-1D17-E16B-54D8-8A74616697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ED3CB1-B611-4CB1-A366-846EE58B45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949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202F5740-7324-D50D-AFEF-AB25845181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EFE4"/>
              </a:gs>
              <a:gs pos="85000">
                <a:srgbClr val="E1D8C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D0EE1BD-7DD4-8E55-2E95-D8E5772B3731}"/>
              </a:ext>
            </a:extLst>
          </p:cNvPr>
          <p:cNvSpPr/>
          <p:nvPr/>
        </p:nvSpPr>
        <p:spPr>
          <a:xfrm>
            <a:off x="459584" y="2304396"/>
            <a:ext cx="6049497" cy="948017"/>
          </a:xfrm>
          <a:prstGeom prst="rect">
            <a:avLst/>
          </a:prstGeom>
          <a:solidFill>
            <a:srgbClr val="DC56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D1C660-110D-4107-B2F1-44A0621DC5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957" y="743368"/>
            <a:ext cx="5189621" cy="1001210"/>
          </a:xfrm>
        </p:spPr>
        <p:txBody>
          <a:bodyPr>
            <a:noAutofit/>
          </a:bodyPr>
          <a:lstStyle/>
          <a:p>
            <a:pPr algn="l"/>
            <a:r>
              <a:rPr lang="cs-CZ" sz="7000" b="1" dirty="0">
                <a:solidFill>
                  <a:srgbClr val="15448B"/>
                </a:solidFill>
              </a:rPr>
              <a:t>Aktuální stav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C325B4C-14E1-E0B3-69EE-92D6C6C9AF17}"/>
              </a:ext>
            </a:extLst>
          </p:cNvPr>
          <p:cNvSpPr txBox="1">
            <a:spLocks/>
          </p:cNvSpPr>
          <p:nvPr/>
        </p:nvSpPr>
        <p:spPr>
          <a:xfrm>
            <a:off x="720759" y="2380567"/>
            <a:ext cx="5612988" cy="8203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>
                <a:solidFill>
                  <a:schemeClr val="bg1"/>
                </a:solidFill>
              </a:rPr>
              <a:t>a průběh podávání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BF40178-2064-FBA1-FA37-9E3BEF809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57" y="1585587"/>
            <a:ext cx="5397220" cy="281886"/>
          </a:xfrm>
          <a:prstGeom prst="rect">
            <a:avLst/>
          </a:prstGeom>
        </p:spPr>
      </p:pic>
      <p:sp>
        <p:nvSpPr>
          <p:cNvPr id="9" name="Podnadpis 2">
            <a:extLst>
              <a:ext uri="{FF2B5EF4-FFF2-40B4-BE49-F238E27FC236}">
                <a16:creationId xmlns:a16="http://schemas.microsoft.com/office/drawing/2014/main" id="{9ED2120A-0D4B-DA14-445F-EE0D6D9BA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840" y="5194262"/>
            <a:ext cx="1753156" cy="409307"/>
          </a:xfrm>
        </p:spPr>
        <p:txBody>
          <a:bodyPr>
            <a:normAutofit/>
          </a:bodyPr>
          <a:lstStyle/>
          <a:p>
            <a:pPr algn="l"/>
            <a:r>
              <a:rPr lang="cs-CZ" sz="1800" dirty="0"/>
              <a:t>27. 11. 2025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D614D310-C314-5C94-0872-C8B869103ACC}"/>
              </a:ext>
            </a:extLst>
          </p:cNvPr>
          <p:cNvCxnSpPr>
            <a:cxnSpLocks/>
          </p:cNvCxnSpPr>
          <p:nvPr/>
        </p:nvCxnSpPr>
        <p:spPr>
          <a:xfrm>
            <a:off x="616289" y="5710242"/>
            <a:ext cx="535025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 descr="Obsah obrázku rukopis, Písmo, Grafika, kaligrafie&#10;&#10;Popis byl vytvořen automaticky">
            <a:extLst>
              <a:ext uri="{FF2B5EF4-FFF2-40B4-BE49-F238E27FC236}">
                <a16:creationId xmlns:a16="http://schemas.microsoft.com/office/drawing/2014/main" id="{5E2D887D-4EB9-DCE6-8F41-19061BE7F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40" y="5923589"/>
            <a:ext cx="3014840" cy="689806"/>
          </a:xfrm>
          <a:prstGeom prst="rect">
            <a:avLst/>
          </a:prstGeom>
        </p:spPr>
      </p:pic>
      <p:pic>
        <p:nvPicPr>
          <p:cNvPr id="12" name="Obrázek 11" descr="Obsah obrázku Písmo, text, Grafika, snímek obrazovky&#10;&#10;Popis byl vytvořen automaticky">
            <a:extLst>
              <a:ext uri="{FF2B5EF4-FFF2-40B4-BE49-F238E27FC236}">
                <a16:creationId xmlns:a16="http://schemas.microsoft.com/office/drawing/2014/main" id="{A302338D-BA10-2770-4D4A-08E4709F2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85" y="5923589"/>
            <a:ext cx="2193461" cy="689803"/>
          </a:xfrm>
          <a:prstGeom prst="rect">
            <a:avLst/>
          </a:prstGeom>
        </p:spPr>
      </p:pic>
      <p:pic>
        <p:nvPicPr>
          <p:cNvPr id="18" name="Obrázek 17" descr="Obsah obrázku elektronika, počítač, computer, text&#10;&#10;Obsah vygenerovaný umělou inteligencí může být nesprávný.">
            <a:extLst>
              <a:ext uri="{FF2B5EF4-FFF2-40B4-BE49-F238E27FC236}">
                <a16:creationId xmlns:a16="http://schemas.microsoft.com/office/drawing/2014/main" id="{8116E329-89E0-4D03-3DAD-CDFCFC3EC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208" y="0"/>
            <a:ext cx="5193792" cy="6858000"/>
          </a:xfrm>
          <a:prstGeom prst="rect">
            <a:avLst/>
          </a:prstGeom>
        </p:spPr>
      </p:pic>
      <p:pic>
        <p:nvPicPr>
          <p:cNvPr id="16" name="Obrázek 15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E355E074-768C-E78C-3537-6E0A75C131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17" y="5432716"/>
            <a:ext cx="2755246" cy="1107797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24FEA640-1019-53D4-E50D-933A373269C2}"/>
              </a:ext>
            </a:extLst>
          </p:cNvPr>
          <p:cNvSpPr/>
          <p:nvPr/>
        </p:nvSpPr>
        <p:spPr>
          <a:xfrm>
            <a:off x="1002108" y="3224506"/>
            <a:ext cx="6750983" cy="935861"/>
          </a:xfrm>
          <a:prstGeom prst="rect">
            <a:avLst/>
          </a:prstGeom>
          <a:solidFill>
            <a:srgbClr val="154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53B5672A-30EA-BCB1-9F11-604F26B9C807}"/>
              </a:ext>
            </a:extLst>
          </p:cNvPr>
          <p:cNvSpPr txBox="1">
            <a:spLocks/>
          </p:cNvSpPr>
          <p:nvPr/>
        </p:nvSpPr>
        <p:spPr>
          <a:xfrm>
            <a:off x="1225954" y="3424724"/>
            <a:ext cx="6527137" cy="7012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5400" b="1" dirty="0">
                <a:solidFill>
                  <a:schemeClr val="bg1"/>
                </a:solidFill>
              </a:rPr>
              <a:t>žádostí o </a:t>
            </a:r>
            <a:r>
              <a:rPr lang="cs-CZ" sz="5400" b="1" dirty="0" err="1">
                <a:solidFill>
                  <a:schemeClr val="bg1"/>
                </a:solidFill>
              </a:rPr>
              <a:t>superdávku</a:t>
            </a:r>
            <a:endParaRPr lang="cs-CZ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938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délník 21">
            <a:extLst>
              <a:ext uri="{FF2B5EF4-FFF2-40B4-BE49-F238E27FC236}">
                <a16:creationId xmlns:a16="http://schemas.microsoft.com/office/drawing/2014/main" id="{31F508D6-47AF-8DCF-CD64-321939ECB8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EFE4"/>
              </a:gs>
              <a:gs pos="85000">
                <a:srgbClr val="E1D8C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6" name="Obrázek 25" descr="Obsah obrázku kruh&#10;&#10;Obsah vygenerovaný umělou inteligencí může být nesprávný.">
            <a:extLst>
              <a:ext uri="{FF2B5EF4-FFF2-40B4-BE49-F238E27FC236}">
                <a16:creationId xmlns:a16="http://schemas.microsoft.com/office/drawing/2014/main" id="{2FCB43A0-8541-2A30-F847-64B70876E4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958" y="0"/>
            <a:ext cx="7194042" cy="6858000"/>
          </a:xfrm>
          <a:prstGeom prst="rect">
            <a:avLst/>
          </a:prstGeom>
          <a:noFill/>
        </p:spPr>
      </p:pic>
      <p:sp>
        <p:nvSpPr>
          <p:cNvPr id="27" name="Ovál 26">
            <a:extLst>
              <a:ext uri="{FF2B5EF4-FFF2-40B4-BE49-F238E27FC236}">
                <a16:creationId xmlns:a16="http://schemas.microsoft.com/office/drawing/2014/main" id="{7DC2CE9C-31F8-9050-CE2B-2AE4ADDEECB4}"/>
              </a:ext>
            </a:extLst>
          </p:cNvPr>
          <p:cNvSpPr/>
          <p:nvPr/>
        </p:nvSpPr>
        <p:spPr>
          <a:xfrm>
            <a:off x="6356376" y="1508177"/>
            <a:ext cx="5228217" cy="5228217"/>
          </a:xfrm>
          <a:prstGeom prst="ellipse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9628C95-63CA-09B3-42D4-09D07933E692}"/>
              </a:ext>
            </a:extLst>
          </p:cNvPr>
          <p:cNvSpPr txBox="1"/>
          <p:nvPr/>
        </p:nvSpPr>
        <p:spPr>
          <a:xfrm>
            <a:off x="540001" y="1863303"/>
            <a:ext cx="445795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sz="2100" b="1" dirty="0"/>
              <a:t>Co je cílem?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100" dirty="0"/>
              <a:t>zjednodušení systému dávek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100" dirty="0"/>
              <a:t>snížení administrativní zátěže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100" dirty="0"/>
              <a:t>přesnější a lépe cílená pomoc </a:t>
            </a:r>
            <a:br>
              <a:rPr lang="cs-CZ" sz="2100" dirty="0"/>
            </a:br>
            <a:r>
              <a:rPr lang="cs-CZ" sz="2100" dirty="0"/>
              <a:t>domácnostem v nouzi</a:t>
            </a:r>
          </a:p>
          <a:p>
            <a:endParaRPr lang="cs-CZ" sz="2100" dirty="0"/>
          </a:p>
          <a:p>
            <a:pPr>
              <a:buNone/>
            </a:pPr>
            <a:r>
              <a:rPr lang="cs-CZ" sz="2100" b="1" dirty="0"/>
              <a:t>Jak se posuzuje nárok?</a:t>
            </a:r>
            <a:endParaRPr lang="cs-CZ" sz="2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100" dirty="0"/>
              <a:t>zkoumá se majetek a aktivita osob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100" dirty="0"/>
              <a:t>pracovní aktivita se nezohledňuje u zranitelných osob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A9C2DBE-2AFD-4380-750B-F1FA97AE5B4A}"/>
              </a:ext>
            </a:extLst>
          </p:cNvPr>
          <p:cNvSpPr/>
          <p:nvPr/>
        </p:nvSpPr>
        <p:spPr>
          <a:xfrm>
            <a:off x="568481" y="588757"/>
            <a:ext cx="5260083" cy="705300"/>
          </a:xfrm>
          <a:prstGeom prst="rect">
            <a:avLst/>
          </a:prstGeom>
          <a:solidFill>
            <a:srgbClr val="154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highlight>
                <a:srgbClr val="15448B"/>
              </a:highlight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C8A967F0-B64C-9621-54AE-EF13D75D00FE}"/>
              </a:ext>
            </a:extLst>
          </p:cNvPr>
          <p:cNvSpPr txBox="1">
            <a:spLocks/>
          </p:cNvSpPr>
          <p:nvPr/>
        </p:nvSpPr>
        <p:spPr>
          <a:xfrm>
            <a:off x="759259" y="3058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chemeClr val="bg1"/>
                </a:solidFill>
              </a:rPr>
              <a:t>Obecně k </a:t>
            </a:r>
            <a:r>
              <a:rPr lang="cs-CZ" sz="4000" b="1" dirty="0" err="1">
                <a:solidFill>
                  <a:schemeClr val="bg1"/>
                </a:solidFill>
              </a:rPr>
              <a:t>superdávce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BFC6938-3753-7148-6AF2-2A058F700BED}"/>
              </a:ext>
            </a:extLst>
          </p:cNvPr>
          <p:cNvSpPr/>
          <p:nvPr/>
        </p:nvSpPr>
        <p:spPr>
          <a:xfrm>
            <a:off x="184144" y="588757"/>
            <a:ext cx="312030" cy="705300"/>
          </a:xfrm>
          <a:prstGeom prst="rect">
            <a:avLst/>
          </a:prstGeom>
          <a:solidFill>
            <a:srgbClr val="DC56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highlight>
                <a:srgbClr val="15448B"/>
              </a:highlight>
            </a:endParaRPr>
          </a:p>
        </p:txBody>
      </p: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D80988A4-0DD2-C3FB-58A0-4E89C5B55919}"/>
              </a:ext>
            </a:extLst>
          </p:cNvPr>
          <p:cNvGrpSpPr/>
          <p:nvPr/>
        </p:nvGrpSpPr>
        <p:grpSpPr>
          <a:xfrm>
            <a:off x="5693565" y="1173691"/>
            <a:ext cx="6115859" cy="5042890"/>
            <a:chOff x="5587004" y="1255718"/>
            <a:chExt cx="6115859" cy="5042890"/>
          </a:xfrm>
        </p:grpSpPr>
        <p:sp>
          <p:nvSpPr>
            <p:cNvPr id="9" name="Vývojový diagram: spojnice 8">
              <a:extLst>
                <a:ext uri="{FF2B5EF4-FFF2-40B4-BE49-F238E27FC236}">
                  <a16:creationId xmlns:a16="http://schemas.microsoft.com/office/drawing/2014/main" id="{2AB4C649-0B48-8CA1-16E0-326FBDC8DC62}"/>
                </a:ext>
              </a:extLst>
            </p:cNvPr>
            <p:cNvSpPr/>
            <p:nvPr/>
          </p:nvSpPr>
          <p:spPr>
            <a:xfrm>
              <a:off x="7281034" y="3565998"/>
              <a:ext cx="2732610" cy="2732610"/>
            </a:xfrm>
            <a:prstGeom prst="flowChartConnector">
              <a:avLst/>
            </a:prstGeom>
            <a:noFill/>
            <a:ln w="165100">
              <a:solidFill>
                <a:srgbClr val="DC5677">
                  <a:alpha val="1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Nadpis 1">
              <a:extLst>
                <a:ext uri="{FF2B5EF4-FFF2-40B4-BE49-F238E27FC236}">
                  <a16:creationId xmlns:a16="http://schemas.microsoft.com/office/drawing/2014/main" id="{D14CB757-561B-B3EE-F035-E495F09C7AEF}"/>
                </a:ext>
              </a:extLst>
            </p:cNvPr>
            <p:cNvSpPr txBox="1">
              <a:spLocks/>
            </p:cNvSpPr>
            <p:nvPr/>
          </p:nvSpPr>
          <p:spPr>
            <a:xfrm>
              <a:off x="6772744" y="1255718"/>
              <a:ext cx="3714057" cy="52250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cs-CZ" sz="3000" b="1" dirty="0">
                  <a:solidFill>
                    <a:srgbClr val="15448B"/>
                  </a:solidFill>
                </a:rPr>
                <a:t>Čtyři stávající dávky</a:t>
              </a:r>
              <a:endParaRPr lang="cs-CZ" sz="3000" dirty="0">
                <a:solidFill>
                  <a:srgbClr val="15448B"/>
                </a:solidFill>
              </a:endParaRPr>
            </a:p>
          </p:txBody>
        </p:sp>
        <p:sp>
          <p:nvSpPr>
            <p:cNvPr id="11" name="Obdélník: se zakulacenými rohy 10">
              <a:extLst>
                <a:ext uri="{FF2B5EF4-FFF2-40B4-BE49-F238E27FC236}">
                  <a16:creationId xmlns:a16="http://schemas.microsoft.com/office/drawing/2014/main" id="{AF368496-154B-C74B-F6A4-E836687BF3E1}"/>
                </a:ext>
              </a:extLst>
            </p:cNvPr>
            <p:cNvSpPr/>
            <p:nvPr/>
          </p:nvSpPr>
          <p:spPr>
            <a:xfrm>
              <a:off x="5587998" y="1781897"/>
              <a:ext cx="3022023" cy="557401"/>
            </a:xfrm>
            <a:prstGeom prst="roundRect">
              <a:avLst/>
            </a:prstGeom>
            <a:solidFill>
              <a:srgbClr val="1544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Nadpis 1">
              <a:extLst>
                <a:ext uri="{FF2B5EF4-FFF2-40B4-BE49-F238E27FC236}">
                  <a16:creationId xmlns:a16="http://schemas.microsoft.com/office/drawing/2014/main" id="{CEB61395-8F33-F380-C21D-494684589DD9}"/>
                </a:ext>
              </a:extLst>
            </p:cNvPr>
            <p:cNvSpPr txBox="1">
              <a:spLocks/>
            </p:cNvSpPr>
            <p:nvPr/>
          </p:nvSpPr>
          <p:spPr>
            <a:xfrm>
              <a:off x="5587997" y="1872093"/>
              <a:ext cx="3022023" cy="38974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cs-CZ" sz="2300" b="1" dirty="0">
                  <a:solidFill>
                    <a:schemeClr val="bg1"/>
                  </a:solidFill>
                </a:rPr>
                <a:t>Příspěvek na bydlení</a:t>
              </a:r>
              <a:endParaRPr lang="cs-CZ" sz="2300" dirty="0">
                <a:solidFill>
                  <a:schemeClr val="bg1"/>
                </a:solidFill>
              </a:endParaRPr>
            </a:p>
          </p:txBody>
        </p:sp>
        <p:sp>
          <p:nvSpPr>
            <p:cNvPr id="13" name="Obdélník: se zakulacenými rohy 12">
              <a:extLst>
                <a:ext uri="{FF2B5EF4-FFF2-40B4-BE49-F238E27FC236}">
                  <a16:creationId xmlns:a16="http://schemas.microsoft.com/office/drawing/2014/main" id="{06379754-A8C6-86B9-F0C9-3111BCB48A98}"/>
                </a:ext>
              </a:extLst>
            </p:cNvPr>
            <p:cNvSpPr/>
            <p:nvPr/>
          </p:nvSpPr>
          <p:spPr>
            <a:xfrm>
              <a:off x="8680840" y="1781896"/>
              <a:ext cx="3022023" cy="557401"/>
            </a:xfrm>
            <a:prstGeom prst="roundRect">
              <a:avLst/>
            </a:prstGeom>
            <a:solidFill>
              <a:srgbClr val="1544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Nadpis 1">
              <a:extLst>
                <a:ext uri="{FF2B5EF4-FFF2-40B4-BE49-F238E27FC236}">
                  <a16:creationId xmlns:a16="http://schemas.microsoft.com/office/drawing/2014/main" id="{05C18A36-05A5-2094-854C-8F0D79DE86DD}"/>
                </a:ext>
              </a:extLst>
            </p:cNvPr>
            <p:cNvSpPr txBox="1">
              <a:spLocks/>
            </p:cNvSpPr>
            <p:nvPr/>
          </p:nvSpPr>
          <p:spPr>
            <a:xfrm>
              <a:off x="8680840" y="1852776"/>
              <a:ext cx="3022023" cy="441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cs-CZ" sz="2300" b="1" dirty="0">
                  <a:solidFill>
                    <a:schemeClr val="bg1"/>
                  </a:solidFill>
                </a:rPr>
                <a:t>Přídavek na dítě</a:t>
              </a:r>
              <a:endParaRPr lang="cs-CZ" sz="2300" dirty="0">
                <a:solidFill>
                  <a:schemeClr val="bg1"/>
                </a:solidFill>
              </a:endParaRPr>
            </a:p>
          </p:txBody>
        </p:sp>
        <p:sp>
          <p:nvSpPr>
            <p:cNvPr id="15" name="Obdélník: se zakulacenými rohy 14">
              <a:extLst>
                <a:ext uri="{FF2B5EF4-FFF2-40B4-BE49-F238E27FC236}">
                  <a16:creationId xmlns:a16="http://schemas.microsoft.com/office/drawing/2014/main" id="{C79401D0-BD14-E4D5-D7FC-139BE8729CC0}"/>
                </a:ext>
              </a:extLst>
            </p:cNvPr>
            <p:cNvSpPr/>
            <p:nvPr/>
          </p:nvSpPr>
          <p:spPr>
            <a:xfrm>
              <a:off x="8680840" y="2398321"/>
              <a:ext cx="3022023" cy="557401"/>
            </a:xfrm>
            <a:prstGeom prst="roundRect">
              <a:avLst/>
            </a:prstGeom>
            <a:solidFill>
              <a:srgbClr val="1544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: se zakulacenými rohy 15">
              <a:extLst>
                <a:ext uri="{FF2B5EF4-FFF2-40B4-BE49-F238E27FC236}">
                  <a16:creationId xmlns:a16="http://schemas.microsoft.com/office/drawing/2014/main" id="{B5B1278F-BC88-9D18-528A-7E11FA87F442}"/>
                </a:ext>
              </a:extLst>
            </p:cNvPr>
            <p:cNvSpPr/>
            <p:nvPr/>
          </p:nvSpPr>
          <p:spPr>
            <a:xfrm>
              <a:off x="5587998" y="2398322"/>
              <a:ext cx="3022023" cy="557401"/>
            </a:xfrm>
            <a:prstGeom prst="roundRect">
              <a:avLst/>
            </a:prstGeom>
            <a:solidFill>
              <a:srgbClr val="1544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Nadpis 1">
              <a:extLst>
                <a:ext uri="{FF2B5EF4-FFF2-40B4-BE49-F238E27FC236}">
                  <a16:creationId xmlns:a16="http://schemas.microsoft.com/office/drawing/2014/main" id="{5DB32BE9-6BE1-D10E-DFCA-D8B90B559812}"/>
                </a:ext>
              </a:extLst>
            </p:cNvPr>
            <p:cNvSpPr txBox="1">
              <a:spLocks/>
            </p:cNvSpPr>
            <p:nvPr/>
          </p:nvSpPr>
          <p:spPr>
            <a:xfrm>
              <a:off x="5587004" y="2480001"/>
              <a:ext cx="3022023" cy="40429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cs-CZ" sz="2300" b="1" dirty="0">
                  <a:solidFill>
                    <a:schemeClr val="bg1"/>
                  </a:solidFill>
                </a:rPr>
                <a:t>Příspěvek na živobytí</a:t>
              </a:r>
              <a:endParaRPr lang="cs-CZ" sz="2300" dirty="0">
                <a:solidFill>
                  <a:schemeClr val="bg1"/>
                </a:solidFill>
              </a:endParaRPr>
            </a:p>
          </p:txBody>
        </p:sp>
        <p:sp>
          <p:nvSpPr>
            <p:cNvPr id="18" name="Nadpis 1">
              <a:extLst>
                <a:ext uri="{FF2B5EF4-FFF2-40B4-BE49-F238E27FC236}">
                  <a16:creationId xmlns:a16="http://schemas.microsoft.com/office/drawing/2014/main" id="{031B56B2-1F26-44B1-C791-F4883E356D94}"/>
                </a:ext>
              </a:extLst>
            </p:cNvPr>
            <p:cNvSpPr txBox="1">
              <a:spLocks/>
            </p:cNvSpPr>
            <p:nvPr/>
          </p:nvSpPr>
          <p:spPr>
            <a:xfrm>
              <a:off x="8686978" y="2499801"/>
              <a:ext cx="3015885" cy="3657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cs-CZ" sz="2300" b="1" dirty="0">
                  <a:solidFill>
                    <a:schemeClr val="bg1"/>
                  </a:solidFill>
                </a:rPr>
                <a:t>Doplatek na bydlení</a:t>
              </a:r>
              <a:endParaRPr lang="cs-CZ" sz="2300" dirty="0">
                <a:solidFill>
                  <a:schemeClr val="bg1"/>
                </a:solidFill>
              </a:endParaRPr>
            </a:p>
          </p:txBody>
        </p:sp>
        <p:sp>
          <p:nvSpPr>
            <p:cNvPr id="19" name="Nadpis 1">
              <a:extLst>
                <a:ext uri="{FF2B5EF4-FFF2-40B4-BE49-F238E27FC236}">
                  <a16:creationId xmlns:a16="http://schemas.microsoft.com/office/drawing/2014/main" id="{63C50418-B7CE-C193-4EDC-5337032BD2B2}"/>
                </a:ext>
              </a:extLst>
            </p:cNvPr>
            <p:cNvSpPr txBox="1">
              <a:spLocks/>
            </p:cNvSpPr>
            <p:nvPr/>
          </p:nvSpPr>
          <p:spPr>
            <a:xfrm>
              <a:off x="6037565" y="4736948"/>
              <a:ext cx="5193792" cy="52250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cs-CZ" sz="6000" b="1" dirty="0">
                  <a:solidFill>
                    <a:srgbClr val="DC5677"/>
                  </a:solidFill>
                </a:rPr>
                <a:t>Jedna SUPERDÁVKA</a:t>
              </a:r>
              <a:endParaRPr lang="cs-CZ" sz="6000" dirty="0">
                <a:solidFill>
                  <a:srgbClr val="DC5677"/>
                </a:solidFill>
              </a:endParaRPr>
            </a:p>
          </p:txBody>
        </p:sp>
        <p:sp>
          <p:nvSpPr>
            <p:cNvPr id="20" name="Šipka: dolů 19">
              <a:extLst>
                <a:ext uri="{FF2B5EF4-FFF2-40B4-BE49-F238E27FC236}">
                  <a16:creationId xmlns:a16="http://schemas.microsoft.com/office/drawing/2014/main" id="{1E295FCE-A0FA-5581-9C19-BBB0FE2E9638}"/>
                </a:ext>
              </a:extLst>
            </p:cNvPr>
            <p:cNvSpPr/>
            <p:nvPr/>
          </p:nvSpPr>
          <p:spPr>
            <a:xfrm>
              <a:off x="8411856" y="3149300"/>
              <a:ext cx="469893" cy="948652"/>
            </a:xfrm>
            <a:prstGeom prst="downArrow">
              <a:avLst/>
            </a:prstGeom>
            <a:solidFill>
              <a:srgbClr val="15448B"/>
            </a:solidFill>
            <a:ln>
              <a:solidFill>
                <a:srgbClr val="15448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8" name="Obrázek 27" descr="Obsah obrázku kruh, Elektricky modrá, prostor&#10;&#10;Obsah vygenerovaný umělou inteligencí může být nesprávný.">
            <a:extLst>
              <a:ext uri="{FF2B5EF4-FFF2-40B4-BE49-F238E27FC236}">
                <a16:creationId xmlns:a16="http://schemas.microsoft.com/office/drawing/2014/main" id="{D7C41AF5-E710-3E5F-D48E-5581F21F0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700" y="6178797"/>
            <a:ext cx="583411" cy="563746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E763D029-6485-B520-E512-784DD5260BAD}"/>
              </a:ext>
            </a:extLst>
          </p:cNvPr>
          <p:cNvSpPr txBox="1"/>
          <p:nvPr/>
        </p:nvSpPr>
        <p:spPr>
          <a:xfrm>
            <a:off x="11426700" y="6310970"/>
            <a:ext cx="583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0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3527F8C9-8372-D876-8D6F-BDFF9EADD7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EFE4"/>
              </a:gs>
              <a:gs pos="85000">
                <a:srgbClr val="E1D8C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Obsah obrázku text, Mobilní telefon, kreslené, prst&#10;&#10;Obsah vygenerovaný umělou inteligencí může být nesprávný.">
            <a:extLst>
              <a:ext uri="{FF2B5EF4-FFF2-40B4-BE49-F238E27FC236}">
                <a16:creationId xmlns:a16="http://schemas.microsoft.com/office/drawing/2014/main" id="{A3562C67-41C3-22A0-2971-E28409262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208" y="0"/>
            <a:ext cx="5193792" cy="68580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855240-494E-78EC-E22A-FF396DAD6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785002"/>
            <a:ext cx="7215954" cy="4602642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Online podání – preferovaná varianta</a:t>
            </a:r>
          </a:p>
          <a:p>
            <a:pPr lvl="1">
              <a:lnSpc>
                <a:spcPct val="100000"/>
              </a:lnSpc>
            </a:pPr>
            <a:r>
              <a:rPr lang="cs-CZ" sz="2200" dirty="0"/>
              <a:t>Podává se v </a:t>
            </a:r>
            <a:r>
              <a:rPr lang="cs-CZ" sz="2200" b="1" dirty="0"/>
              <a:t>klientské zóně Jenda</a:t>
            </a:r>
            <a:r>
              <a:rPr lang="cs-CZ" sz="2200" dirty="0"/>
              <a:t> </a:t>
            </a:r>
            <a:br>
              <a:rPr lang="cs-CZ" sz="2200" dirty="0"/>
            </a:br>
            <a:r>
              <a:rPr lang="cs-CZ" sz="2200" dirty="0"/>
              <a:t>(web + mobilní aplikace).</a:t>
            </a:r>
          </a:p>
          <a:p>
            <a:pPr lvl="1">
              <a:lnSpc>
                <a:spcPct val="100000"/>
              </a:lnSpc>
            </a:pPr>
            <a:r>
              <a:rPr lang="cs-CZ" sz="2200" dirty="0"/>
              <a:t>Přihlášení přes </a:t>
            </a:r>
            <a:r>
              <a:rPr lang="cs-CZ" sz="2200" b="1" dirty="0"/>
              <a:t>identitu občana</a:t>
            </a:r>
            <a:r>
              <a:rPr lang="cs-CZ" sz="2200" dirty="0"/>
              <a:t>:</a:t>
            </a:r>
          </a:p>
          <a:p>
            <a:pPr lvl="2">
              <a:lnSpc>
                <a:spcPct val="100000"/>
              </a:lnSpc>
            </a:pPr>
            <a:r>
              <a:rPr lang="cs-CZ" sz="2200" dirty="0"/>
              <a:t>bankovní identita / mobilní klíč eGovernmentu</a:t>
            </a:r>
          </a:p>
          <a:p>
            <a:pPr lvl="2">
              <a:lnSpc>
                <a:spcPct val="100000"/>
              </a:lnSpc>
            </a:pPr>
            <a:r>
              <a:rPr lang="cs-CZ" sz="2200" dirty="0"/>
              <a:t>většina lidí ji již má – pokud používají </a:t>
            </a:r>
            <a:br>
              <a:rPr lang="cs-CZ" sz="2200" dirty="0"/>
            </a:br>
            <a:r>
              <a:rPr lang="cs-CZ" sz="2200" dirty="0"/>
              <a:t>elektronické bankovnictví, nic nového nezřizují</a:t>
            </a:r>
          </a:p>
          <a:p>
            <a:pPr lvl="2">
              <a:lnSpc>
                <a:spcPct val="100000"/>
              </a:lnSpc>
            </a:pPr>
            <a:r>
              <a:rPr lang="cs-CZ" sz="2200" dirty="0"/>
              <a:t>kdo identitu nemá, může si ji zřídit u banky </a:t>
            </a:r>
            <a:br>
              <a:rPr lang="cs-CZ" sz="2200" dirty="0"/>
            </a:br>
            <a:r>
              <a:rPr lang="cs-CZ" sz="2200" dirty="0"/>
              <a:t>nebo na České poště</a:t>
            </a:r>
          </a:p>
          <a:p>
            <a:r>
              <a:rPr lang="cs-CZ" b="1" dirty="0"/>
              <a:t>Dokládané dokumenty</a:t>
            </a:r>
          </a:p>
          <a:p>
            <a:pPr lvl="1">
              <a:lnSpc>
                <a:spcPct val="100000"/>
              </a:lnSpc>
            </a:pPr>
            <a:r>
              <a:rPr lang="cs-CZ" sz="2200" dirty="0"/>
              <a:t>Lze </a:t>
            </a:r>
            <a:r>
              <a:rPr lang="cs-CZ" sz="2200" b="1" dirty="0"/>
              <a:t>vyfotit mobilem</a:t>
            </a:r>
            <a:r>
              <a:rPr lang="cs-CZ" sz="2200" dirty="0"/>
              <a:t> nebo naskenovat.</a:t>
            </a:r>
          </a:p>
          <a:p>
            <a:pPr lvl="1">
              <a:lnSpc>
                <a:spcPct val="100000"/>
              </a:lnSpc>
            </a:pPr>
            <a:r>
              <a:rPr lang="cs-CZ" sz="2200" dirty="0"/>
              <a:t>Pokud něco chybí, </a:t>
            </a:r>
            <a:r>
              <a:rPr lang="cs-CZ" sz="2200" b="1" dirty="0"/>
              <a:t>ÚP ČR klienta kontaktuje.</a:t>
            </a:r>
            <a:endParaRPr lang="cs-CZ" sz="2200" dirty="0"/>
          </a:p>
          <a:p>
            <a:r>
              <a:rPr lang="cs-CZ" b="1" dirty="0"/>
              <a:t>Osobní podání</a:t>
            </a:r>
          </a:p>
          <a:p>
            <a:pPr lvl="1">
              <a:lnSpc>
                <a:spcPct val="100000"/>
              </a:lnSpc>
            </a:pPr>
            <a:r>
              <a:rPr lang="cs-CZ" sz="2200" dirty="0"/>
              <a:t>Možné na </a:t>
            </a:r>
            <a:r>
              <a:rPr lang="cs-CZ" sz="2200" b="1" dirty="0"/>
              <a:t>kontaktním pracovišti ÚP ČR.</a:t>
            </a:r>
          </a:p>
          <a:p>
            <a:pPr lvl="1">
              <a:lnSpc>
                <a:spcPct val="100000"/>
              </a:lnSpc>
            </a:pPr>
            <a:r>
              <a:rPr lang="cs-CZ" sz="2200" dirty="0"/>
              <a:t>Doporučujeme využít </a:t>
            </a:r>
            <a:r>
              <a:rPr lang="cs-CZ" sz="2200" b="1" dirty="0"/>
              <a:t>online objednávkový systém</a:t>
            </a:r>
            <a:r>
              <a:rPr lang="cs-CZ" sz="2200" dirty="0"/>
              <a:t> </a:t>
            </a:r>
            <a:br>
              <a:rPr lang="cs-CZ" sz="2200" dirty="0"/>
            </a:br>
            <a:r>
              <a:rPr lang="cs-CZ" sz="2200" dirty="0"/>
              <a:t>(sekce „Kontakty“ na webu ÚP).</a:t>
            </a:r>
          </a:p>
          <a:p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106FF786-7884-2961-241B-BEFCCB1946FA}"/>
              </a:ext>
            </a:extLst>
          </p:cNvPr>
          <p:cNvSpPr/>
          <p:nvPr/>
        </p:nvSpPr>
        <p:spPr>
          <a:xfrm>
            <a:off x="568481" y="588757"/>
            <a:ext cx="8950489" cy="705300"/>
          </a:xfrm>
          <a:prstGeom prst="rect">
            <a:avLst/>
          </a:prstGeom>
          <a:solidFill>
            <a:srgbClr val="154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highlight>
                <a:srgbClr val="15448B"/>
              </a:highlight>
            </a:endParaRP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5A846CB8-B6D7-0634-D7DB-B177319F534B}"/>
              </a:ext>
            </a:extLst>
          </p:cNvPr>
          <p:cNvSpPr txBox="1">
            <a:spLocks/>
          </p:cNvSpPr>
          <p:nvPr/>
        </p:nvSpPr>
        <p:spPr>
          <a:xfrm>
            <a:off x="759259" y="3058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chemeClr val="bg1"/>
                </a:solidFill>
              </a:rPr>
              <a:t>Žádosti o </a:t>
            </a:r>
            <a:r>
              <a:rPr lang="cs-CZ" sz="4000" b="1" dirty="0" err="1">
                <a:solidFill>
                  <a:schemeClr val="bg1"/>
                </a:solidFill>
              </a:rPr>
              <a:t>superdávku</a:t>
            </a:r>
            <a:r>
              <a:rPr lang="cs-CZ" sz="4000" b="1" dirty="0">
                <a:solidFill>
                  <a:schemeClr val="bg1"/>
                </a:solidFill>
              </a:rPr>
              <a:t> (způsoby podání)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91310C81-DE23-8549-594C-ABA05AED00DE}"/>
              </a:ext>
            </a:extLst>
          </p:cNvPr>
          <p:cNvSpPr/>
          <p:nvPr/>
        </p:nvSpPr>
        <p:spPr>
          <a:xfrm>
            <a:off x="184144" y="588757"/>
            <a:ext cx="312030" cy="705300"/>
          </a:xfrm>
          <a:prstGeom prst="rect">
            <a:avLst/>
          </a:prstGeom>
          <a:solidFill>
            <a:srgbClr val="DC56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highlight>
                <a:srgbClr val="15448B"/>
              </a:highlight>
            </a:endParaRPr>
          </a:p>
        </p:txBody>
      </p:sp>
      <p:pic>
        <p:nvPicPr>
          <p:cNvPr id="14" name="Obrázek 13" descr="Obsah obrázku kruh, Elektricky modrá, prostor&#10;&#10;Obsah vygenerovaný umělou inteligencí může být nesprávný.">
            <a:extLst>
              <a:ext uri="{FF2B5EF4-FFF2-40B4-BE49-F238E27FC236}">
                <a16:creationId xmlns:a16="http://schemas.microsoft.com/office/drawing/2014/main" id="{119F037A-5715-6403-F912-CCB529E80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700" y="6178797"/>
            <a:ext cx="583411" cy="563746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0E58145-83FE-7C34-5B54-56B8022C0B33}"/>
              </a:ext>
            </a:extLst>
          </p:cNvPr>
          <p:cNvSpPr txBox="1"/>
          <p:nvPr/>
        </p:nvSpPr>
        <p:spPr>
          <a:xfrm>
            <a:off x="11426700" y="6310970"/>
            <a:ext cx="583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98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D6D82086-C187-DBD5-036F-CCB471CE8E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EFE4"/>
              </a:gs>
              <a:gs pos="85000">
                <a:srgbClr val="E1D8C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 descr="Obsah obrázku kruh&#10;&#10;Obsah vygenerovaný umělou inteligencí může být nesprávný.">
            <a:extLst>
              <a:ext uri="{FF2B5EF4-FFF2-40B4-BE49-F238E27FC236}">
                <a16:creationId xmlns:a16="http://schemas.microsoft.com/office/drawing/2014/main" id="{04BB473A-2809-3E11-1F58-F5A105BFA7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958" y="0"/>
            <a:ext cx="7194042" cy="6858000"/>
          </a:xfrm>
          <a:prstGeom prst="rect">
            <a:avLst/>
          </a:prstGeom>
          <a:noFill/>
        </p:spPr>
      </p:pic>
      <p:sp>
        <p:nvSpPr>
          <p:cNvPr id="19" name="Ovál 18">
            <a:extLst>
              <a:ext uri="{FF2B5EF4-FFF2-40B4-BE49-F238E27FC236}">
                <a16:creationId xmlns:a16="http://schemas.microsoft.com/office/drawing/2014/main" id="{EFCA9832-9567-CFCB-9CEA-4636244D7533}"/>
              </a:ext>
            </a:extLst>
          </p:cNvPr>
          <p:cNvSpPr/>
          <p:nvPr/>
        </p:nvSpPr>
        <p:spPr>
          <a:xfrm>
            <a:off x="6356376" y="1508177"/>
            <a:ext cx="5228217" cy="5228217"/>
          </a:xfrm>
          <a:prstGeom prst="ellipse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8923FDC-99E5-C582-A67F-F62C7E77CB74}"/>
              </a:ext>
            </a:extLst>
          </p:cNvPr>
          <p:cNvSpPr/>
          <p:nvPr/>
        </p:nvSpPr>
        <p:spPr>
          <a:xfrm>
            <a:off x="568481" y="588757"/>
            <a:ext cx="8707087" cy="705300"/>
          </a:xfrm>
          <a:prstGeom prst="rect">
            <a:avLst/>
          </a:prstGeom>
          <a:solidFill>
            <a:srgbClr val="154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highlight>
                <a:srgbClr val="15448B"/>
              </a:highlight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FB6FB50E-BF98-04DA-114D-4DAEAB294B6E}"/>
              </a:ext>
            </a:extLst>
          </p:cNvPr>
          <p:cNvSpPr txBox="1">
            <a:spLocks/>
          </p:cNvSpPr>
          <p:nvPr/>
        </p:nvSpPr>
        <p:spPr>
          <a:xfrm>
            <a:off x="759259" y="305801"/>
            <a:ext cx="86347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chemeClr val="bg1"/>
                </a:solidFill>
              </a:rPr>
              <a:t>Statistika podaných žádostí (k 25. 11.)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F6B3231-BFC8-EC17-D3E0-12ED5D4DEB2E}"/>
              </a:ext>
            </a:extLst>
          </p:cNvPr>
          <p:cNvSpPr/>
          <p:nvPr/>
        </p:nvSpPr>
        <p:spPr>
          <a:xfrm>
            <a:off x="184144" y="588757"/>
            <a:ext cx="312030" cy="705300"/>
          </a:xfrm>
          <a:prstGeom prst="rect">
            <a:avLst/>
          </a:prstGeom>
          <a:solidFill>
            <a:srgbClr val="DC56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highlight>
                <a:srgbClr val="15448B"/>
              </a:highlight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943D93-88E1-4B1B-A4F7-C34B8E97D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1" y="1825624"/>
            <a:ext cx="4805354" cy="3937069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280 326 podaných </a:t>
            </a:r>
            <a:br>
              <a:rPr lang="cs-CZ" b="1" dirty="0"/>
            </a:br>
            <a:r>
              <a:rPr lang="cs-CZ" b="1" dirty="0"/>
              <a:t>žádostí</a:t>
            </a:r>
            <a:r>
              <a:rPr lang="cs-CZ" dirty="0"/>
              <a:t> o </a:t>
            </a:r>
            <a:r>
              <a:rPr lang="cs-CZ" dirty="0" err="1"/>
              <a:t>superdávku</a:t>
            </a:r>
            <a:endParaRPr lang="cs-CZ" dirty="0"/>
          </a:p>
          <a:p>
            <a:endParaRPr lang="cs-CZ" sz="1100" dirty="0"/>
          </a:p>
          <a:p>
            <a:r>
              <a:rPr lang="cs-CZ" b="1" dirty="0"/>
              <a:t>63 %</a:t>
            </a:r>
            <a:r>
              <a:rPr lang="cs-CZ" dirty="0"/>
              <a:t> žádostí podáno </a:t>
            </a:r>
            <a:br>
              <a:rPr lang="cs-CZ" dirty="0"/>
            </a:br>
            <a:r>
              <a:rPr lang="cs-CZ" b="1" dirty="0" err="1"/>
              <a:t>asistovaně</a:t>
            </a:r>
            <a:r>
              <a:rPr lang="cs-CZ" dirty="0"/>
              <a:t> na pobočkách </a:t>
            </a:r>
            <a:br>
              <a:rPr lang="cs-CZ" dirty="0"/>
            </a:br>
            <a:r>
              <a:rPr lang="cs-CZ" dirty="0"/>
              <a:t>ÚP ČR</a:t>
            </a:r>
          </a:p>
          <a:p>
            <a:endParaRPr lang="cs-CZ" sz="1100" dirty="0"/>
          </a:p>
          <a:p>
            <a:r>
              <a:rPr lang="cs-CZ" b="1" dirty="0"/>
              <a:t>37 %</a:t>
            </a:r>
            <a:r>
              <a:rPr lang="cs-CZ" dirty="0"/>
              <a:t> žádostí podáno </a:t>
            </a:r>
            <a:br>
              <a:rPr lang="cs-CZ" dirty="0"/>
            </a:br>
            <a:r>
              <a:rPr lang="cs-CZ" b="1" dirty="0"/>
              <a:t>samoobslužně přes </a:t>
            </a:r>
            <a:br>
              <a:rPr lang="cs-CZ" b="1" dirty="0"/>
            </a:br>
            <a:r>
              <a:rPr lang="cs-CZ" b="1" dirty="0"/>
              <a:t>Jendu</a:t>
            </a:r>
            <a:endParaRPr lang="cs-CZ" dirty="0"/>
          </a:p>
          <a:p>
            <a:endParaRPr lang="cs-CZ" dirty="0"/>
          </a:p>
        </p:txBody>
      </p:sp>
      <p:pic>
        <p:nvPicPr>
          <p:cNvPr id="12" name="Obrázek 11" descr="Obsah obrázku kruh, Grafika, Barevnost, umění&#10;&#10;Obsah vygenerovaný umělou inteligencí může být nesprávný.">
            <a:extLst>
              <a:ext uri="{FF2B5EF4-FFF2-40B4-BE49-F238E27FC236}">
                <a16:creationId xmlns:a16="http://schemas.microsoft.com/office/drawing/2014/main" id="{697F6FBA-06E3-6318-9085-3290A8043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74" y="2384571"/>
            <a:ext cx="4078634" cy="4078634"/>
          </a:xfrm>
          <a:prstGeom prst="rect">
            <a:avLst/>
          </a:prstGeom>
        </p:spPr>
      </p:pic>
      <p:sp>
        <p:nvSpPr>
          <p:cNvPr id="13" name="Nadpis 1">
            <a:extLst>
              <a:ext uri="{FF2B5EF4-FFF2-40B4-BE49-F238E27FC236}">
                <a16:creationId xmlns:a16="http://schemas.microsoft.com/office/drawing/2014/main" id="{0A4C870C-3985-57AE-45C9-6C8BA36E173B}"/>
              </a:ext>
            </a:extLst>
          </p:cNvPr>
          <p:cNvSpPr txBox="1">
            <a:spLocks/>
          </p:cNvSpPr>
          <p:nvPr/>
        </p:nvSpPr>
        <p:spPr>
          <a:xfrm>
            <a:off x="8854191" y="5231130"/>
            <a:ext cx="1489464" cy="82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chemeClr val="bg1"/>
                </a:solidFill>
              </a:rPr>
              <a:t>63 %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C7151C48-8D5F-BF44-4382-5C36F96284D4}"/>
              </a:ext>
            </a:extLst>
          </p:cNvPr>
          <p:cNvSpPr txBox="1">
            <a:spLocks/>
          </p:cNvSpPr>
          <p:nvPr/>
        </p:nvSpPr>
        <p:spPr>
          <a:xfrm>
            <a:off x="7414614" y="2918572"/>
            <a:ext cx="1489464" cy="82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chemeClr val="bg1"/>
                </a:solidFill>
              </a:rPr>
              <a:t>37 %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041356C9-42C9-3DAF-725D-04107E03E94F}"/>
              </a:ext>
            </a:extLst>
          </p:cNvPr>
          <p:cNvSpPr txBox="1">
            <a:spLocks/>
          </p:cNvSpPr>
          <p:nvPr/>
        </p:nvSpPr>
        <p:spPr>
          <a:xfrm>
            <a:off x="10379652" y="5715456"/>
            <a:ext cx="1522120" cy="393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 err="1">
                <a:solidFill>
                  <a:srgbClr val="DC5677"/>
                </a:solidFill>
              </a:rPr>
              <a:t>Asistovaně</a:t>
            </a:r>
            <a:endParaRPr lang="cs-CZ" sz="2000" dirty="0">
              <a:solidFill>
                <a:srgbClr val="DC5677"/>
              </a:solidFill>
            </a:endParaRPr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2F511004-E531-A885-55AA-CE3A8265A1EE}"/>
              </a:ext>
            </a:extLst>
          </p:cNvPr>
          <p:cNvSpPr txBox="1">
            <a:spLocks/>
          </p:cNvSpPr>
          <p:nvPr/>
        </p:nvSpPr>
        <p:spPr>
          <a:xfrm>
            <a:off x="5748982" y="2508751"/>
            <a:ext cx="2039317" cy="623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None/>
            </a:pPr>
            <a:r>
              <a:rPr lang="cs-CZ" sz="2000" b="1" dirty="0">
                <a:solidFill>
                  <a:srgbClr val="15448B"/>
                </a:solidFill>
              </a:rPr>
              <a:t>Samoobslužně 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cs-CZ" sz="2000" b="1" dirty="0">
                <a:solidFill>
                  <a:srgbClr val="15448B"/>
                </a:solidFill>
              </a:rPr>
              <a:t>přes Jendu</a:t>
            </a:r>
            <a:endParaRPr lang="cs-CZ" sz="2000" dirty="0">
              <a:solidFill>
                <a:srgbClr val="15448B"/>
              </a:solidFill>
            </a:endParaRP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2D787B13-3988-A9BD-3DF8-97B5BCBA7A22}"/>
              </a:ext>
            </a:extLst>
          </p:cNvPr>
          <p:cNvSpPr txBox="1">
            <a:spLocks/>
          </p:cNvSpPr>
          <p:nvPr/>
        </p:nvSpPr>
        <p:spPr>
          <a:xfrm>
            <a:off x="5727770" y="1725410"/>
            <a:ext cx="6081814" cy="384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/>
              <a:t>Podíl způsobů podání žádostí o </a:t>
            </a:r>
            <a:r>
              <a:rPr lang="cs-CZ" sz="2000" dirty="0" err="1"/>
              <a:t>superdávku</a:t>
            </a:r>
            <a:r>
              <a:rPr lang="cs-CZ" sz="2000" dirty="0"/>
              <a:t> (k 25. 11.)</a:t>
            </a:r>
          </a:p>
        </p:txBody>
      </p:sp>
      <p:pic>
        <p:nvPicPr>
          <p:cNvPr id="20" name="Obrázek 19" descr="Obsah obrázku kruh, Elektricky modrá, prostor&#10;&#10;Obsah vygenerovaný umělou inteligencí může být nesprávný.">
            <a:extLst>
              <a:ext uri="{FF2B5EF4-FFF2-40B4-BE49-F238E27FC236}">
                <a16:creationId xmlns:a16="http://schemas.microsoft.com/office/drawing/2014/main" id="{066C392A-6C34-8E5B-B37E-ED3213404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700" y="6178797"/>
            <a:ext cx="583411" cy="56374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E67ED663-CC1C-330C-692D-35DCF7610E60}"/>
              </a:ext>
            </a:extLst>
          </p:cNvPr>
          <p:cNvSpPr txBox="1"/>
          <p:nvPr/>
        </p:nvSpPr>
        <p:spPr>
          <a:xfrm>
            <a:off x="11426700" y="6310970"/>
            <a:ext cx="583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532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DE0F5360-AFD4-497C-808F-4236EFC211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EFE4"/>
              </a:gs>
              <a:gs pos="85000">
                <a:srgbClr val="E1D8C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CC84012-541E-8BFA-CAB2-694063C00835}"/>
              </a:ext>
            </a:extLst>
          </p:cNvPr>
          <p:cNvSpPr/>
          <p:nvPr/>
        </p:nvSpPr>
        <p:spPr>
          <a:xfrm>
            <a:off x="568481" y="588757"/>
            <a:ext cx="9391243" cy="705300"/>
          </a:xfrm>
          <a:prstGeom prst="rect">
            <a:avLst/>
          </a:prstGeom>
          <a:solidFill>
            <a:srgbClr val="154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highlight>
                <a:srgbClr val="15448B"/>
              </a:highlight>
            </a:endParaRP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27930121-69D1-B377-E509-2F0AB37915F6}"/>
              </a:ext>
            </a:extLst>
          </p:cNvPr>
          <p:cNvSpPr txBox="1">
            <a:spLocks/>
          </p:cNvSpPr>
          <p:nvPr/>
        </p:nvSpPr>
        <p:spPr>
          <a:xfrm>
            <a:off x="759259" y="305801"/>
            <a:ext cx="86347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chemeClr val="bg1"/>
                </a:solidFill>
              </a:rPr>
              <a:t>Kdy mohou žádat noví klienti?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E5FFBAC-0A71-6AB6-2C73-E1E4CA6607F6}"/>
              </a:ext>
            </a:extLst>
          </p:cNvPr>
          <p:cNvSpPr/>
          <p:nvPr/>
        </p:nvSpPr>
        <p:spPr>
          <a:xfrm>
            <a:off x="184144" y="588757"/>
            <a:ext cx="312030" cy="705300"/>
          </a:xfrm>
          <a:prstGeom prst="rect">
            <a:avLst/>
          </a:prstGeom>
          <a:solidFill>
            <a:srgbClr val="DC56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highlight>
                <a:srgbClr val="15448B"/>
              </a:highlight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C0F06D-0C9E-3F8C-DB5C-2752A5072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860131"/>
            <a:ext cx="7242268" cy="469206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cs-CZ" b="1" dirty="0"/>
              <a:t>Žádosti od nových žadatelů</a:t>
            </a:r>
            <a:r>
              <a:rPr lang="cs-CZ" dirty="0"/>
              <a:t> – tedy lidí, </a:t>
            </a:r>
            <a:br>
              <a:rPr lang="cs-CZ" dirty="0"/>
            </a:br>
            <a:r>
              <a:rPr lang="cs-CZ" dirty="0"/>
              <a:t>kteří v září nepobírali žádnou z původních dávek </a:t>
            </a:r>
            <a:br>
              <a:rPr lang="cs-CZ" dirty="0"/>
            </a:br>
            <a:r>
              <a:rPr lang="cs-CZ" dirty="0"/>
              <a:t>– lze podávat </a:t>
            </a:r>
            <a:r>
              <a:rPr lang="cs-CZ" b="1" dirty="0"/>
              <a:t>od 1. října</a:t>
            </a:r>
            <a:r>
              <a:rPr lang="cs-CZ" dirty="0"/>
              <a:t>.</a:t>
            </a:r>
          </a:p>
          <a:p>
            <a:pPr>
              <a:lnSpc>
                <a:spcPct val="110000"/>
              </a:lnSpc>
            </a:pPr>
            <a:endParaRPr lang="cs-CZ" sz="100" dirty="0"/>
          </a:p>
          <a:p>
            <a:pPr>
              <a:lnSpc>
                <a:spcPct val="110000"/>
              </a:lnSpc>
            </a:pPr>
            <a:r>
              <a:rPr lang="cs-CZ" b="1" dirty="0"/>
              <a:t>Žádosti podané do konce roku 2025</a:t>
            </a:r>
            <a:r>
              <a:rPr lang="cs-CZ" dirty="0"/>
              <a:t> budou úředníci vyřizovat </a:t>
            </a:r>
            <a:r>
              <a:rPr lang="cs-CZ" b="1" dirty="0"/>
              <a:t>do 90 dní</a:t>
            </a:r>
            <a:r>
              <a:rPr lang="cs-CZ" dirty="0"/>
              <a:t>.</a:t>
            </a:r>
          </a:p>
          <a:p>
            <a:pPr>
              <a:lnSpc>
                <a:spcPct val="110000"/>
              </a:lnSpc>
            </a:pPr>
            <a:endParaRPr lang="cs-CZ" sz="200" dirty="0"/>
          </a:p>
          <a:p>
            <a:pPr>
              <a:lnSpc>
                <a:spcPct val="110000"/>
              </a:lnSpc>
            </a:pPr>
            <a:r>
              <a:rPr lang="cs-CZ" b="1" dirty="0"/>
              <a:t>Žádosti podané od 1. ledna 2026</a:t>
            </a:r>
            <a:r>
              <a:rPr lang="cs-CZ" dirty="0"/>
              <a:t> budou vyřizovány </a:t>
            </a:r>
            <a:r>
              <a:rPr lang="cs-CZ" b="1" dirty="0"/>
              <a:t>do 30 dní</a:t>
            </a:r>
            <a:r>
              <a:rPr lang="cs-CZ" dirty="0"/>
              <a:t>.</a:t>
            </a:r>
          </a:p>
          <a:p>
            <a:pPr>
              <a:lnSpc>
                <a:spcPct val="110000"/>
              </a:lnSpc>
            </a:pPr>
            <a:endParaRPr lang="cs-CZ" sz="300" dirty="0"/>
          </a:p>
          <a:p>
            <a:pPr>
              <a:lnSpc>
                <a:spcPct val="110000"/>
              </a:lnSpc>
            </a:pPr>
            <a:r>
              <a:rPr lang="cs-CZ" dirty="0"/>
              <a:t>Výplata </a:t>
            </a:r>
            <a:r>
              <a:rPr lang="cs-CZ" dirty="0" err="1"/>
              <a:t>superdávky</a:t>
            </a:r>
            <a:r>
              <a:rPr lang="cs-CZ" dirty="0"/>
              <a:t> začne </a:t>
            </a:r>
            <a:r>
              <a:rPr lang="cs-CZ" b="1" dirty="0"/>
              <a:t>až po ukončení správního řízení a přiznání nároku</a:t>
            </a:r>
            <a:r>
              <a:rPr lang="cs-CZ" dirty="0"/>
              <a:t>.</a:t>
            </a:r>
          </a:p>
        </p:txBody>
      </p:sp>
      <p:pic>
        <p:nvPicPr>
          <p:cNvPr id="16" name="Obrázek 15" descr="Obsah obrázku text, rukopis, kalkulačka, Písmo&#10;&#10;Obsah vygenerovaný umělou inteligencí může být nesprávný.">
            <a:extLst>
              <a:ext uri="{FF2B5EF4-FFF2-40B4-BE49-F238E27FC236}">
                <a16:creationId xmlns:a16="http://schemas.microsoft.com/office/drawing/2014/main" id="{219BEE75-EAD8-E7EA-253D-419519F7A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209" y="0"/>
            <a:ext cx="5193792" cy="6858000"/>
          </a:xfrm>
          <a:prstGeom prst="rect">
            <a:avLst/>
          </a:prstGeom>
        </p:spPr>
      </p:pic>
      <p:pic>
        <p:nvPicPr>
          <p:cNvPr id="17" name="Obrázek 16" descr="Obsah obrázku kruh, Elektricky modrá, prostor&#10;&#10;Obsah vygenerovaný umělou inteligencí může být nesprávný.">
            <a:extLst>
              <a:ext uri="{FF2B5EF4-FFF2-40B4-BE49-F238E27FC236}">
                <a16:creationId xmlns:a16="http://schemas.microsoft.com/office/drawing/2014/main" id="{456C05DD-6586-D952-FCF5-56CC1F58C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700" y="6178797"/>
            <a:ext cx="583411" cy="563746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C07CEA57-199A-773D-53CF-593FE31FC3AA}"/>
              </a:ext>
            </a:extLst>
          </p:cNvPr>
          <p:cNvSpPr txBox="1"/>
          <p:nvPr/>
        </p:nvSpPr>
        <p:spPr>
          <a:xfrm>
            <a:off x="11426700" y="6310970"/>
            <a:ext cx="583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17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D6D85D04-CB3F-C2E4-4508-C52B4C03BB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EFE4"/>
              </a:gs>
              <a:gs pos="85000">
                <a:srgbClr val="E1D8C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 descr="Obsah obrázku Lidská tvář, osoba, batole, oblečení&#10;&#10;Obsah vygenerovaný umělou inteligencí může být nesprávný.">
            <a:extLst>
              <a:ext uri="{FF2B5EF4-FFF2-40B4-BE49-F238E27FC236}">
                <a16:creationId xmlns:a16="http://schemas.microsoft.com/office/drawing/2014/main" id="{F7C626CE-5840-0ADB-60D3-66F94F487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208" y="0"/>
            <a:ext cx="5193792" cy="6858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244B749-8FFE-1097-4538-E73FB2205DF0}"/>
              </a:ext>
            </a:extLst>
          </p:cNvPr>
          <p:cNvSpPr/>
          <p:nvPr/>
        </p:nvSpPr>
        <p:spPr>
          <a:xfrm>
            <a:off x="568481" y="588757"/>
            <a:ext cx="11555542" cy="705300"/>
          </a:xfrm>
          <a:prstGeom prst="rect">
            <a:avLst/>
          </a:prstGeom>
          <a:solidFill>
            <a:srgbClr val="154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highlight>
                <a:srgbClr val="15448B"/>
              </a:highlight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3967E2D1-ACAC-183E-6D98-70642AE94856}"/>
              </a:ext>
            </a:extLst>
          </p:cNvPr>
          <p:cNvSpPr txBox="1">
            <a:spLocks/>
          </p:cNvSpPr>
          <p:nvPr/>
        </p:nvSpPr>
        <p:spPr>
          <a:xfrm>
            <a:off x="759259" y="326230"/>
            <a:ext cx="112485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chemeClr val="bg1"/>
                </a:solidFill>
              </a:rPr>
              <a:t>Co by měli udělat lidé, kteří pobírali původní dávky?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11E6AEC8-B38C-3C4A-B47D-C890B38B8E26}"/>
              </a:ext>
            </a:extLst>
          </p:cNvPr>
          <p:cNvSpPr/>
          <p:nvPr/>
        </p:nvSpPr>
        <p:spPr>
          <a:xfrm>
            <a:off x="184144" y="588757"/>
            <a:ext cx="312030" cy="705300"/>
          </a:xfrm>
          <a:prstGeom prst="rect">
            <a:avLst/>
          </a:prstGeom>
          <a:solidFill>
            <a:srgbClr val="DC56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highlight>
                <a:srgbClr val="15448B"/>
              </a:highlight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42DB74-98A5-5C13-0AC7-6BDCE244D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825624"/>
            <a:ext cx="6222613" cy="479884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cs-CZ" b="1" dirty="0"/>
              <a:t>Podání žádosti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Klienti, kteří v září pobírali jednu ze čtyř původních dávek, musí podat </a:t>
            </a:r>
            <a:r>
              <a:rPr lang="cs-CZ" b="1" dirty="0"/>
              <a:t>novou žádost do 31. prosince 2025</a:t>
            </a:r>
            <a:r>
              <a:rPr lang="cs-CZ" dirty="0"/>
              <a:t>, aby jim současná podpora pokračovala </a:t>
            </a:r>
            <a:r>
              <a:rPr lang="cs-CZ" b="1" dirty="0"/>
              <a:t>do dubna 2026</a:t>
            </a:r>
            <a:r>
              <a:rPr lang="cs-CZ" dirty="0"/>
              <a:t>.</a:t>
            </a:r>
          </a:p>
          <a:p>
            <a:pPr>
              <a:lnSpc>
                <a:spcPct val="110000"/>
              </a:lnSpc>
            </a:pPr>
            <a:r>
              <a:rPr lang="cs-CZ" b="1" dirty="0"/>
              <a:t>Rozhodnutí a výplaty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Rozhodnutí bude nejpozději </a:t>
            </a:r>
            <a:r>
              <a:rPr lang="cs-CZ" b="1" dirty="0"/>
              <a:t>do konce dubna 2026</a:t>
            </a:r>
            <a:r>
              <a:rPr lang="cs-CZ" dirty="0"/>
              <a:t>.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Pokud bude </a:t>
            </a:r>
            <a:r>
              <a:rPr lang="cs-CZ" dirty="0" err="1"/>
              <a:t>superdávka</a:t>
            </a:r>
            <a:r>
              <a:rPr lang="cs-CZ" dirty="0"/>
              <a:t> </a:t>
            </a:r>
            <a:r>
              <a:rPr lang="cs-CZ" b="1" dirty="0"/>
              <a:t>schválena</a:t>
            </a:r>
            <a:r>
              <a:rPr lang="cs-CZ" dirty="0"/>
              <a:t>, začne se vyplácet </a:t>
            </a:r>
            <a:br>
              <a:rPr lang="cs-CZ" dirty="0"/>
            </a:br>
            <a:r>
              <a:rPr lang="cs-CZ" b="1" dirty="0"/>
              <a:t>od května 2026 (za duben)</a:t>
            </a:r>
            <a:r>
              <a:rPr lang="cs-CZ" dirty="0"/>
              <a:t>.</a:t>
            </a:r>
          </a:p>
          <a:p>
            <a:pPr>
              <a:lnSpc>
                <a:spcPct val="110000"/>
              </a:lnSpc>
            </a:pPr>
            <a:r>
              <a:rPr lang="cs-CZ" b="1" dirty="0"/>
              <a:t>Pokud žádost nepodají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Bez podání do 31. prosince 2025 </a:t>
            </a:r>
            <a:r>
              <a:rPr lang="cs-CZ" b="1" dirty="0"/>
              <a:t>nárok na původní </a:t>
            </a:r>
            <a:br>
              <a:rPr lang="cs-CZ" b="1" dirty="0"/>
            </a:br>
            <a:r>
              <a:rPr lang="cs-CZ" b="1" dirty="0"/>
              <a:t>dávky zaniká</a:t>
            </a:r>
            <a:r>
              <a:rPr lang="cs-CZ" dirty="0"/>
              <a:t> na konci roku.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O </a:t>
            </a:r>
            <a:r>
              <a:rPr lang="cs-CZ" dirty="0" err="1"/>
              <a:t>superdávku</a:t>
            </a:r>
            <a:r>
              <a:rPr lang="cs-CZ" dirty="0"/>
              <a:t> pak mohou žádat </a:t>
            </a:r>
            <a:r>
              <a:rPr lang="cs-CZ" b="1" dirty="0"/>
              <a:t>od ledna 2026 jako </a:t>
            </a:r>
            <a:br>
              <a:rPr lang="cs-CZ" b="1" dirty="0"/>
            </a:br>
            <a:r>
              <a:rPr lang="cs-CZ" b="1" dirty="0"/>
              <a:t>noví klienti</a:t>
            </a:r>
            <a:r>
              <a:rPr lang="cs-CZ" dirty="0"/>
              <a:t>.</a:t>
            </a:r>
          </a:p>
        </p:txBody>
      </p:sp>
      <p:pic>
        <p:nvPicPr>
          <p:cNvPr id="12" name="Obrázek 11" descr="Obsah obrázku kruh, Elektricky modrá, prostor&#10;&#10;Obsah vygenerovaný umělou inteligencí může být nesprávný.">
            <a:extLst>
              <a:ext uri="{FF2B5EF4-FFF2-40B4-BE49-F238E27FC236}">
                <a16:creationId xmlns:a16="http://schemas.microsoft.com/office/drawing/2014/main" id="{D3EEF12F-FF31-BB39-D2F5-083DB68FB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700" y="6178797"/>
            <a:ext cx="583411" cy="563746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BFCEA425-2896-64E2-0516-FBD4EEB9CEA4}"/>
              </a:ext>
            </a:extLst>
          </p:cNvPr>
          <p:cNvSpPr txBox="1"/>
          <p:nvPr/>
        </p:nvSpPr>
        <p:spPr>
          <a:xfrm>
            <a:off x="11426700" y="6310970"/>
            <a:ext cx="583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609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C3133F61-99E4-A807-E8E5-E184C512B6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EFE4"/>
              </a:gs>
              <a:gs pos="85000">
                <a:srgbClr val="E1D8C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4A8FB1-5347-6544-5137-E8742A1C734D}"/>
              </a:ext>
            </a:extLst>
          </p:cNvPr>
          <p:cNvSpPr/>
          <p:nvPr/>
        </p:nvSpPr>
        <p:spPr>
          <a:xfrm>
            <a:off x="184144" y="588757"/>
            <a:ext cx="312030" cy="705300"/>
          </a:xfrm>
          <a:prstGeom prst="rect">
            <a:avLst/>
          </a:prstGeom>
          <a:solidFill>
            <a:srgbClr val="DC56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highlight>
                <a:srgbClr val="15448B"/>
              </a:highlight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C8534-2FCD-462D-58A5-3A622129E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001512" cy="4928744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cs-CZ" b="1" dirty="0"/>
              <a:t>1) Do kdy lze žádat (u klientů s původními dávkami)?</a:t>
            </a:r>
          </a:p>
          <a:p>
            <a:pPr>
              <a:lnSpc>
                <a:spcPct val="110000"/>
              </a:lnSpc>
            </a:pPr>
            <a:r>
              <a:rPr lang="cs-CZ" b="1" dirty="0"/>
              <a:t>Online podání:</a:t>
            </a:r>
            <a:r>
              <a:rPr lang="cs-CZ" dirty="0"/>
              <a:t> až do </a:t>
            </a:r>
            <a:r>
              <a:rPr lang="cs-CZ" b="1" dirty="0"/>
              <a:t>31. 12. 2025</a:t>
            </a:r>
            <a:r>
              <a:rPr lang="cs-CZ" dirty="0"/>
              <a:t> přes portál Jenda.</a:t>
            </a:r>
          </a:p>
          <a:p>
            <a:pPr>
              <a:lnSpc>
                <a:spcPct val="110000"/>
              </a:lnSpc>
            </a:pPr>
            <a:r>
              <a:rPr lang="cs-CZ" b="1" dirty="0"/>
              <a:t>Osobní podání:</a:t>
            </a:r>
            <a:r>
              <a:rPr lang="cs-CZ" dirty="0"/>
              <a:t> doporučujeme </a:t>
            </a:r>
            <a:r>
              <a:rPr lang="cs-CZ" b="1" dirty="0"/>
              <a:t>neodkládat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– ideálně co nejdříve.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Od 1. 12. zbývá jen </a:t>
            </a:r>
            <a:r>
              <a:rPr lang="cs-CZ" b="1" dirty="0"/>
              <a:t>16 pracovních dnů</a:t>
            </a:r>
            <a:r>
              <a:rPr lang="cs-CZ" dirty="0"/>
              <a:t>, riziko front.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Při podání až v druhé půlce prosince se proces může </a:t>
            </a:r>
            <a:r>
              <a:rPr lang="cs-CZ" b="1" dirty="0"/>
              <a:t>nestihnout</a:t>
            </a:r>
            <a:r>
              <a:rPr lang="cs-CZ" dirty="0"/>
              <a:t> a podpora nemusí </a:t>
            </a:r>
            <a:r>
              <a:rPr lang="cs-CZ" b="1" dirty="0"/>
              <a:t>plynule navázat</a:t>
            </a:r>
            <a:r>
              <a:rPr lang="cs-CZ" dirty="0"/>
              <a:t>.</a:t>
            </a:r>
          </a:p>
          <a:p>
            <a:pPr>
              <a:lnSpc>
                <a:spcPct val="110000"/>
              </a:lnSpc>
            </a:pPr>
            <a:r>
              <a:rPr lang="cs-CZ" b="1" dirty="0"/>
              <a:t>Tip:</a:t>
            </a:r>
            <a:r>
              <a:rPr lang="cs-CZ" dirty="0"/>
              <a:t> využít </a:t>
            </a:r>
            <a:r>
              <a:rPr lang="cs-CZ" b="1" dirty="0"/>
              <a:t>rezervační systém</a:t>
            </a:r>
            <a:r>
              <a:rPr lang="cs-CZ" dirty="0"/>
              <a:t> poboček ÚP ČR.</a:t>
            </a:r>
          </a:p>
          <a:p>
            <a:pPr marL="0" indent="0">
              <a:lnSpc>
                <a:spcPct val="110000"/>
              </a:lnSpc>
              <a:buNone/>
            </a:pPr>
            <a:endParaRPr lang="cs-CZ" sz="1400" dirty="0"/>
          </a:p>
          <a:p>
            <a:pPr marL="0" indent="0">
              <a:lnSpc>
                <a:spcPct val="110000"/>
              </a:lnSpc>
              <a:buNone/>
            </a:pPr>
            <a:r>
              <a:rPr lang="cs-CZ" b="1" dirty="0"/>
              <a:t>2) Na co si dát pozor</a:t>
            </a:r>
          </a:p>
          <a:p>
            <a:pPr>
              <a:lnSpc>
                <a:spcPct val="110000"/>
              </a:lnSpc>
            </a:pPr>
            <a:r>
              <a:rPr lang="cs-CZ" dirty="0"/>
              <a:t>U online podání zkontrolovat </a:t>
            </a:r>
            <a:r>
              <a:rPr lang="cs-CZ" b="1" dirty="0"/>
              <a:t>čitelnost dokumentů</a:t>
            </a:r>
            <a:r>
              <a:rPr lang="cs-CZ" dirty="0"/>
              <a:t> a u soudních rozhodnutí </a:t>
            </a:r>
            <a:r>
              <a:rPr lang="cs-CZ" b="1" dirty="0"/>
              <a:t>razítko právní moci</a:t>
            </a:r>
            <a:r>
              <a:rPr lang="cs-CZ" dirty="0"/>
              <a:t>.</a:t>
            </a:r>
          </a:p>
        </p:txBody>
      </p:sp>
      <p:pic>
        <p:nvPicPr>
          <p:cNvPr id="11" name="Obrázek 10" descr="Obsah obrázku venku, Dopravní značka, obloha, cedule&#10;&#10;Obsah vygenerovaný umělou inteligencí může být nesprávný.">
            <a:extLst>
              <a:ext uri="{FF2B5EF4-FFF2-40B4-BE49-F238E27FC236}">
                <a16:creationId xmlns:a16="http://schemas.microsoft.com/office/drawing/2014/main" id="{68C7A508-0AB7-51A4-A78C-F6B0A3CD0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42" y="0"/>
            <a:ext cx="5193792" cy="6858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1F7CCA2-F5B9-3ECA-52C6-2EB29BE21267}"/>
              </a:ext>
            </a:extLst>
          </p:cNvPr>
          <p:cNvSpPr/>
          <p:nvPr/>
        </p:nvSpPr>
        <p:spPr>
          <a:xfrm>
            <a:off x="568481" y="588757"/>
            <a:ext cx="7776943" cy="705300"/>
          </a:xfrm>
          <a:prstGeom prst="rect">
            <a:avLst/>
          </a:prstGeom>
          <a:solidFill>
            <a:srgbClr val="154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highlight>
                <a:srgbClr val="15448B"/>
              </a:highlight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E1E60731-DB78-AE25-7A45-7A4121E8CE59}"/>
              </a:ext>
            </a:extLst>
          </p:cNvPr>
          <p:cNvSpPr txBox="1">
            <a:spLocks/>
          </p:cNvSpPr>
          <p:nvPr/>
        </p:nvSpPr>
        <p:spPr>
          <a:xfrm>
            <a:off x="759259" y="326230"/>
            <a:ext cx="112485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chemeClr val="bg1"/>
                </a:solidFill>
              </a:rPr>
              <a:t>Důležité upozornění pro veřejnost</a:t>
            </a:r>
            <a:endParaRPr lang="cs-CZ" sz="4000" dirty="0">
              <a:solidFill>
                <a:schemeClr val="bg1"/>
              </a:solidFill>
            </a:endParaRPr>
          </a:p>
        </p:txBody>
      </p:sp>
      <p:pic>
        <p:nvPicPr>
          <p:cNvPr id="12" name="Obrázek 11" descr="Obsah obrázku kruh, Elektricky modrá, prostor&#10;&#10;Obsah vygenerovaný umělou inteligencí může být nesprávný.">
            <a:extLst>
              <a:ext uri="{FF2B5EF4-FFF2-40B4-BE49-F238E27FC236}">
                <a16:creationId xmlns:a16="http://schemas.microsoft.com/office/drawing/2014/main" id="{E0812CE5-60BE-6ADA-3396-B38AFE046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700" y="6178797"/>
            <a:ext cx="583411" cy="563746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EC983CF-D36C-56BF-86C6-60E094BE1C9D}"/>
              </a:ext>
            </a:extLst>
          </p:cNvPr>
          <p:cNvSpPr txBox="1"/>
          <p:nvPr/>
        </p:nvSpPr>
        <p:spPr>
          <a:xfrm>
            <a:off x="11426700" y="6310970"/>
            <a:ext cx="583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872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75A320E-D50C-2C8E-9162-56CAD9FE20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EFE4"/>
              </a:gs>
              <a:gs pos="85000">
                <a:srgbClr val="E1D8C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2E0430F5-FC55-9E4E-E4F7-25066B699A49}"/>
              </a:ext>
            </a:extLst>
          </p:cNvPr>
          <p:cNvSpPr/>
          <p:nvPr/>
        </p:nvSpPr>
        <p:spPr>
          <a:xfrm>
            <a:off x="184144" y="588757"/>
            <a:ext cx="312030" cy="705300"/>
          </a:xfrm>
          <a:prstGeom prst="rect">
            <a:avLst/>
          </a:prstGeom>
          <a:solidFill>
            <a:srgbClr val="DC56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highlight>
                <a:srgbClr val="15448B"/>
              </a:highlight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1DADF5-77E0-DBF9-A766-C31A224AA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825625"/>
            <a:ext cx="6334686" cy="470614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cs-CZ" b="1" dirty="0"/>
              <a:t>Co se děje</a:t>
            </a:r>
          </a:p>
          <a:p>
            <a:pPr lvl="1">
              <a:lnSpc>
                <a:spcPct val="100000"/>
              </a:lnSpc>
            </a:pPr>
            <a:r>
              <a:rPr lang="cs-CZ" dirty="0"/>
              <a:t>Klientům chodí </a:t>
            </a:r>
            <a:r>
              <a:rPr lang="cs-CZ" b="1" dirty="0"/>
              <a:t>opakované notifikace </a:t>
            </a:r>
            <a:br>
              <a:rPr lang="cs-CZ" b="1" dirty="0"/>
            </a:br>
            <a:r>
              <a:rPr lang="cs-CZ" b="1" dirty="0"/>
              <a:t>a výzvy</a:t>
            </a:r>
            <a:r>
              <a:rPr lang="cs-CZ" dirty="0"/>
              <a:t> – jde o </a:t>
            </a:r>
            <a:r>
              <a:rPr lang="cs-CZ" b="1" dirty="0"/>
              <a:t>nejčastější aktuální komplikaci</a:t>
            </a:r>
            <a:r>
              <a:rPr lang="cs-CZ" dirty="0"/>
              <a:t>.</a:t>
            </a:r>
          </a:p>
          <a:p>
            <a:pPr>
              <a:lnSpc>
                <a:spcPct val="100000"/>
              </a:lnSpc>
            </a:pPr>
            <a:r>
              <a:rPr lang="cs-CZ" b="1" dirty="0"/>
              <a:t>Proč to vzniká</a:t>
            </a:r>
          </a:p>
          <a:p>
            <a:pPr lvl="1">
              <a:lnSpc>
                <a:spcPct val="100000"/>
              </a:lnSpc>
            </a:pPr>
            <a:r>
              <a:rPr lang="cs-CZ" dirty="0"/>
              <a:t>Jenda upozorňuje na </a:t>
            </a:r>
            <a:r>
              <a:rPr lang="cs-CZ" b="1" dirty="0"/>
              <a:t>chybějící nebo nečitelný dokument</a:t>
            </a:r>
            <a:r>
              <a:rPr lang="cs-CZ" dirty="0"/>
              <a:t>.</a:t>
            </a:r>
          </a:p>
          <a:p>
            <a:pPr lvl="1">
              <a:lnSpc>
                <a:spcPct val="100000"/>
              </a:lnSpc>
            </a:pPr>
            <a:r>
              <a:rPr lang="cs-CZ" dirty="0"/>
              <a:t>Výzva se může objevit i </a:t>
            </a:r>
            <a:r>
              <a:rPr lang="cs-CZ" b="1" dirty="0"/>
              <a:t>po nahrání dokumentu</a:t>
            </a:r>
            <a:r>
              <a:rPr lang="cs-CZ" dirty="0"/>
              <a:t>, pokud systém znovu vyhodnotí problém.</a:t>
            </a:r>
          </a:p>
          <a:p>
            <a:pPr>
              <a:lnSpc>
                <a:spcPct val="100000"/>
              </a:lnSpc>
            </a:pPr>
            <a:r>
              <a:rPr lang="cs-CZ" b="1" dirty="0"/>
              <a:t>Doporučení pro klienty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Při nejistotě lze navštívit </a:t>
            </a:r>
            <a:r>
              <a:rPr lang="cs-CZ" b="1" dirty="0"/>
              <a:t>kontaktní pracoviště </a:t>
            </a:r>
            <a:br>
              <a:rPr lang="cs-CZ" b="1" dirty="0"/>
            </a:br>
            <a:r>
              <a:rPr lang="cs-CZ" b="1" dirty="0"/>
              <a:t>ÚP ČR</a:t>
            </a:r>
            <a:r>
              <a:rPr lang="cs-CZ" dirty="0"/>
              <a:t>, kde žádost ověří a dořeší.</a:t>
            </a:r>
          </a:p>
          <a:p>
            <a:pPr>
              <a:lnSpc>
                <a:spcPct val="100000"/>
              </a:lnSpc>
            </a:pPr>
            <a:r>
              <a:rPr lang="cs-CZ" dirty="0"/>
              <a:t>Na systému </a:t>
            </a:r>
            <a:r>
              <a:rPr lang="cs-CZ" b="1" dirty="0"/>
              <a:t>pracujeme každý den</a:t>
            </a:r>
            <a:r>
              <a:rPr lang="cs-CZ" dirty="0"/>
              <a:t>, aby se podobné situace nestávaly.</a:t>
            </a:r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11" name="Obrázek 10" descr="Obsah obrázku kužel, oranžová, území, červená&#10;&#10;Obsah vygenerovaný umělou inteligencí může být nesprávný.">
            <a:extLst>
              <a:ext uri="{FF2B5EF4-FFF2-40B4-BE49-F238E27FC236}">
                <a16:creationId xmlns:a16="http://schemas.microsoft.com/office/drawing/2014/main" id="{F8DC1AC4-B161-B4CB-2D2A-78A28CB8A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42" y="0"/>
            <a:ext cx="5193792" cy="685800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9BDC693-784B-EF5E-E94A-4B49E65242D8}"/>
              </a:ext>
            </a:extLst>
          </p:cNvPr>
          <p:cNvSpPr/>
          <p:nvPr/>
        </p:nvSpPr>
        <p:spPr>
          <a:xfrm>
            <a:off x="568481" y="588757"/>
            <a:ext cx="9288751" cy="705300"/>
          </a:xfrm>
          <a:prstGeom prst="rect">
            <a:avLst/>
          </a:prstGeom>
          <a:solidFill>
            <a:srgbClr val="154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highlight>
                <a:srgbClr val="15448B"/>
              </a:highlight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CB1A78EE-5019-3CD0-0F31-69226314CCE0}"/>
              </a:ext>
            </a:extLst>
          </p:cNvPr>
          <p:cNvSpPr txBox="1">
            <a:spLocks/>
          </p:cNvSpPr>
          <p:nvPr/>
        </p:nvSpPr>
        <p:spPr>
          <a:xfrm>
            <a:off x="759259" y="326230"/>
            <a:ext cx="112485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chemeClr val="bg1"/>
                </a:solidFill>
              </a:rPr>
              <a:t>Menší komplikace: opakované notifikace</a:t>
            </a:r>
            <a:endParaRPr lang="cs-CZ" sz="4000" dirty="0">
              <a:solidFill>
                <a:schemeClr val="bg1"/>
              </a:solidFill>
            </a:endParaRPr>
          </a:p>
        </p:txBody>
      </p:sp>
      <p:pic>
        <p:nvPicPr>
          <p:cNvPr id="12" name="Obrázek 11" descr="Obsah obrázku kruh, Elektricky modrá, prostor&#10;&#10;Obsah vygenerovaný umělou inteligencí může být nesprávný.">
            <a:extLst>
              <a:ext uri="{FF2B5EF4-FFF2-40B4-BE49-F238E27FC236}">
                <a16:creationId xmlns:a16="http://schemas.microsoft.com/office/drawing/2014/main" id="{A1476D97-C69A-AC02-325C-03638600A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700" y="6178797"/>
            <a:ext cx="583411" cy="563746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C172CC5-242F-FF22-D342-659427629CC5}"/>
              </a:ext>
            </a:extLst>
          </p:cNvPr>
          <p:cNvSpPr txBox="1"/>
          <p:nvPr/>
        </p:nvSpPr>
        <p:spPr>
          <a:xfrm>
            <a:off x="11426700" y="6310970"/>
            <a:ext cx="583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791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E09EB-D43C-98D7-C393-578F397FE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8361953A-61E1-0297-7ED5-3837FC19A0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EFE4"/>
              </a:gs>
              <a:gs pos="85000">
                <a:srgbClr val="E1D8C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208BA12-F580-7BFE-A465-24285AAA032C}"/>
              </a:ext>
            </a:extLst>
          </p:cNvPr>
          <p:cNvSpPr/>
          <p:nvPr/>
        </p:nvSpPr>
        <p:spPr>
          <a:xfrm>
            <a:off x="459584" y="2304396"/>
            <a:ext cx="6049497" cy="948017"/>
          </a:xfrm>
          <a:prstGeom prst="rect">
            <a:avLst/>
          </a:prstGeom>
          <a:solidFill>
            <a:srgbClr val="DC56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61EB061A-381E-99A9-48C8-91A6B310AA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957" y="743368"/>
            <a:ext cx="5189621" cy="1001210"/>
          </a:xfrm>
        </p:spPr>
        <p:txBody>
          <a:bodyPr>
            <a:noAutofit/>
          </a:bodyPr>
          <a:lstStyle/>
          <a:p>
            <a:pPr algn="l"/>
            <a:r>
              <a:rPr lang="cs-CZ" sz="7000" b="1" dirty="0">
                <a:solidFill>
                  <a:srgbClr val="15448B"/>
                </a:solidFill>
              </a:rPr>
              <a:t>Aktuální stav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33F87B85-FC1F-3E71-23D7-630E345210E3}"/>
              </a:ext>
            </a:extLst>
          </p:cNvPr>
          <p:cNvSpPr txBox="1">
            <a:spLocks/>
          </p:cNvSpPr>
          <p:nvPr/>
        </p:nvSpPr>
        <p:spPr>
          <a:xfrm>
            <a:off x="720759" y="2380567"/>
            <a:ext cx="5612988" cy="8203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>
                <a:solidFill>
                  <a:schemeClr val="bg1"/>
                </a:solidFill>
              </a:rPr>
              <a:t>a průběh podávání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20AE2CD-ED2D-B756-2615-9CE4681F8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57" y="1585587"/>
            <a:ext cx="5397220" cy="281886"/>
          </a:xfrm>
          <a:prstGeom prst="rect">
            <a:avLst/>
          </a:prstGeom>
        </p:spPr>
      </p:pic>
      <p:sp>
        <p:nvSpPr>
          <p:cNvPr id="10" name="Podnadpis 2">
            <a:extLst>
              <a:ext uri="{FF2B5EF4-FFF2-40B4-BE49-F238E27FC236}">
                <a16:creationId xmlns:a16="http://schemas.microsoft.com/office/drawing/2014/main" id="{39E7473D-6474-7D1A-EF88-F04FD3EB1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840" y="5194262"/>
            <a:ext cx="1753156" cy="409307"/>
          </a:xfrm>
        </p:spPr>
        <p:txBody>
          <a:bodyPr>
            <a:normAutofit/>
          </a:bodyPr>
          <a:lstStyle/>
          <a:p>
            <a:pPr algn="l"/>
            <a:r>
              <a:rPr lang="cs-CZ" sz="1800" dirty="0"/>
              <a:t>27. 11. 2025</a:t>
            </a: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F844FC0A-F16B-F717-02F1-8047D6BDFE33}"/>
              </a:ext>
            </a:extLst>
          </p:cNvPr>
          <p:cNvCxnSpPr>
            <a:cxnSpLocks/>
          </p:cNvCxnSpPr>
          <p:nvPr/>
        </p:nvCxnSpPr>
        <p:spPr>
          <a:xfrm>
            <a:off x="616289" y="5710242"/>
            <a:ext cx="535025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 descr="Obsah obrázku rukopis, Písmo, Grafika, kaligrafie&#10;&#10;Popis byl vytvořen automaticky">
            <a:extLst>
              <a:ext uri="{FF2B5EF4-FFF2-40B4-BE49-F238E27FC236}">
                <a16:creationId xmlns:a16="http://schemas.microsoft.com/office/drawing/2014/main" id="{F8244805-75A9-79D8-4C5F-018307FD2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40" y="5923589"/>
            <a:ext cx="3014840" cy="689806"/>
          </a:xfrm>
          <a:prstGeom prst="rect">
            <a:avLst/>
          </a:prstGeom>
        </p:spPr>
      </p:pic>
      <p:pic>
        <p:nvPicPr>
          <p:cNvPr id="13" name="Obrázek 12" descr="Obsah obrázku Písmo, text, Grafika, snímek obrazovky&#10;&#10;Popis byl vytvořen automaticky">
            <a:extLst>
              <a:ext uri="{FF2B5EF4-FFF2-40B4-BE49-F238E27FC236}">
                <a16:creationId xmlns:a16="http://schemas.microsoft.com/office/drawing/2014/main" id="{F37E8CF6-82D1-73B0-990C-CD35DC42E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85" y="5923589"/>
            <a:ext cx="2193461" cy="689803"/>
          </a:xfrm>
          <a:prstGeom prst="rect">
            <a:avLst/>
          </a:prstGeom>
        </p:spPr>
      </p:pic>
      <p:pic>
        <p:nvPicPr>
          <p:cNvPr id="14" name="Obrázek 13" descr="Obsah obrázku elektronika, počítač, computer, text&#10;&#10;Obsah vygenerovaný umělou inteligencí může být nesprávný.">
            <a:extLst>
              <a:ext uri="{FF2B5EF4-FFF2-40B4-BE49-F238E27FC236}">
                <a16:creationId xmlns:a16="http://schemas.microsoft.com/office/drawing/2014/main" id="{8B617AFE-F229-9E70-E7FE-AEB1E24B3C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208" y="0"/>
            <a:ext cx="5193792" cy="6858000"/>
          </a:xfrm>
          <a:prstGeom prst="rect">
            <a:avLst/>
          </a:prstGeom>
        </p:spPr>
      </p:pic>
      <p:pic>
        <p:nvPicPr>
          <p:cNvPr id="15" name="Obrázek 14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C26C36CC-B5B7-5761-AED7-CCAD2B5FB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17" y="5432716"/>
            <a:ext cx="2755246" cy="1107797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0778570B-61C0-0941-340F-BF405449AF49}"/>
              </a:ext>
            </a:extLst>
          </p:cNvPr>
          <p:cNvSpPr/>
          <p:nvPr/>
        </p:nvSpPr>
        <p:spPr>
          <a:xfrm>
            <a:off x="1002108" y="3224506"/>
            <a:ext cx="6750983" cy="935861"/>
          </a:xfrm>
          <a:prstGeom prst="rect">
            <a:avLst/>
          </a:prstGeom>
          <a:solidFill>
            <a:srgbClr val="154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6721723C-893C-2F3A-E8F3-BD6FC505B52D}"/>
              </a:ext>
            </a:extLst>
          </p:cNvPr>
          <p:cNvSpPr txBox="1">
            <a:spLocks/>
          </p:cNvSpPr>
          <p:nvPr/>
        </p:nvSpPr>
        <p:spPr>
          <a:xfrm>
            <a:off x="1225954" y="3424724"/>
            <a:ext cx="6527137" cy="7012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5400" b="1" dirty="0">
                <a:solidFill>
                  <a:schemeClr val="bg1"/>
                </a:solidFill>
              </a:rPr>
              <a:t>žádostí o </a:t>
            </a:r>
            <a:r>
              <a:rPr lang="cs-CZ" sz="5400" b="1" dirty="0" err="1">
                <a:solidFill>
                  <a:schemeClr val="bg1"/>
                </a:solidFill>
              </a:rPr>
              <a:t>superdávku</a:t>
            </a:r>
            <a:endParaRPr lang="cs-CZ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10987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609</Words>
  <Application>Microsoft Office PowerPoint</Application>
  <PresentationFormat>Širokoúhlá obrazovka</PresentationFormat>
  <Paragraphs>91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Arial Black</vt:lpstr>
      <vt:lpstr>Motiv Office</vt:lpstr>
      <vt:lpstr>Aktuální stav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Aktuální stav</vt:lpstr>
    </vt:vector>
  </TitlesOfParts>
  <Company>MPSV ČR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Dudáš Michal PhDr. (MPSV)</dc:creator>
  <cp:lastModifiedBy>Zemanová Adéla PhDr. (MPSV)</cp:lastModifiedBy>
  <cp:revision>16</cp:revision>
  <dcterms:created xsi:type="dcterms:W3CDTF">2025-11-25T21:04:32Z</dcterms:created>
  <dcterms:modified xsi:type="dcterms:W3CDTF">2025-11-27T10:44:07Z</dcterms:modified>
</cp:coreProperties>
</file>